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432" r:id="rId2"/>
    <p:sldId id="433" r:id="rId3"/>
    <p:sldId id="434" r:id="rId4"/>
    <p:sldId id="435" r:id="rId5"/>
    <p:sldId id="436" r:id="rId6"/>
    <p:sldId id="437" r:id="rId7"/>
    <p:sldId id="438" r:id="rId8"/>
    <p:sldId id="439" r:id="rId9"/>
    <p:sldId id="440" r:id="rId10"/>
    <p:sldId id="441" r:id="rId11"/>
    <p:sldId id="442" r:id="rId12"/>
    <p:sldId id="443" r:id="rId13"/>
    <p:sldId id="444" r:id="rId14"/>
    <p:sldId id="445" r:id="rId15"/>
    <p:sldId id="446" r:id="rId16"/>
    <p:sldId id="447" r:id="rId17"/>
    <p:sldId id="448" r:id="rId18"/>
    <p:sldId id="449" r:id="rId19"/>
    <p:sldId id="450" r:id="rId20"/>
    <p:sldId id="451" r:id="rId21"/>
    <p:sldId id="452" r:id="rId22"/>
    <p:sldId id="453" r:id="rId23"/>
    <p:sldId id="454" r:id="rId24"/>
    <p:sldId id="455" r:id="rId25"/>
    <p:sldId id="456" r:id="rId26"/>
    <p:sldId id="457" r:id="rId27"/>
    <p:sldId id="458" r:id="rId28"/>
    <p:sldId id="459" r:id="rId29"/>
    <p:sldId id="460" r:id="rId30"/>
    <p:sldId id="475" r:id="rId31"/>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62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701073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9576226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57725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17955659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4746737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1632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9083370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8772961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42017381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6719131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213025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3621800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13293649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41351379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3112912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16312779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16461033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31609206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a:p>
        </p:txBody>
      </p:sp>
    </p:spTree>
    <p:extLst>
      <p:ext uri="{BB962C8B-B14F-4D97-AF65-F5344CB8AC3E}">
        <p14:creationId xmlns:p14="http://schemas.microsoft.com/office/powerpoint/2010/main" val="17382630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27</a:t>
            </a:fld>
            <a:endParaRPr lang="en-US"/>
          </a:p>
        </p:txBody>
      </p:sp>
    </p:spTree>
    <p:extLst>
      <p:ext uri="{BB962C8B-B14F-4D97-AF65-F5344CB8AC3E}">
        <p14:creationId xmlns:p14="http://schemas.microsoft.com/office/powerpoint/2010/main" val="21170158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28</a:t>
            </a:fld>
            <a:endParaRPr lang="en-US"/>
          </a:p>
        </p:txBody>
      </p:sp>
    </p:spTree>
    <p:extLst>
      <p:ext uri="{BB962C8B-B14F-4D97-AF65-F5344CB8AC3E}">
        <p14:creationId xmlns:p14="http://schemas.microsoft.com/office/powerpoint/2010/main" val="12037485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29</a:t>
            </a:fld>
            <a:endParaRPr lang="en-US"/>
          </a:p>
        </p:txBody>
      </p:sp>
    </p:spTree>
    <p:extLst>
      <p:ext uri="{BB962C8B-B14F-4D97-AF65-F5344CB8AC3E}">
        <p14:creationId xmlns:p14="http://schemas.microsoft.com/office/powerpoint/2010/main" val="1850641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35927160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30</a:t>
            </a:fld>
            <a:endParaRPr lang="en-US"/>
          </a:p>
        </p:txBody>
      </p:sp>
    </p:spTree>
    <p:extLst>
      <p:ext uri="{BB962C8B-B14F-4D97-AF65-F5344CB8AC3E}">
        <p14:creationId xmlns:p14="http://schemas.microsoft.com/office/powerpoint/2010/main" val="1465303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388576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1463317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428894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3057225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6647220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831027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a:t>THE LIFE OF CHRIST</a:t>
            </a:r>
            <a:br>
              <a:rPr lang="en-US"/>
            </a:br>
            <a:endParaRPr lang="en-US" dirty="0"/>
          </a:p>
        </p:txBody>
      </p:sp>
    </p:spTree>
    <p:extLst>
      <p:ext uri="{BB962C8B-B14F-4D97-AF65-F5344CB8AC3E}">
        <p14:creationId xmlns:p14="http://schemas.microsoft.com/office/powerpoint/2010/main" val="35218560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Exodus 12: 15 'Seven days you shall eat unleavened bread. On the first day you shall remove leaven from your houses. For whoever eats leavened bread from the first day until the seventh day, that person shall be cut off from Israel.  16 'On the first day there shall be a holy convocation, and on the seventh day there shall be a holy convocation for you. No manner of work shall be done on them; but that which everyone must eat -- that only may be prepared by you.  </a:t>
            </a:r>
            <a:endParaRPr lang="en-US" dirty="0"/>
          </a:p>
        </p:txBody>
      </p:sp>
    </p:spTree>
    <p:extLst>
      <p:ext uri="{BB962C8B-B14F-4D97-AF65-F5344CB8AC3E}">
        <p14:creationId xmlns:p14="http://schemas.microsoft.com/office/powerpoint/2010/main" val="1534471310"/>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17 'So you shall observe the Feast of Unleavened Bread, for on this same day I will have brought your armies out of the land of Egypt. Therefore you shall observe this day throughout your generations as an everlasting ordinance.  18 'In the first month, on the fourteenth day of the month at evening, you shall eat unleavened bread, until the twenty-first day of the month at evening.  19 'For seven days no leaven shall be found in your houses, since whoever eats what is leavened, that same person shall be cut off from the congregation of Israel, whether he is a stranger or a native of the land.  20 'You shall eat nothing leavened; in all your dwellings you shall eat unleavened bread.' "</a:t>
            </a:r>
            <a:endParaRPr lang="en-US" dirty="0"/>
          </a:p>
        </p:txBody>
      </p:sp>
    </p:spTree>
    <p:extLst>
      <p:ext uri="{BB962C8B-B14F-4D97-AF65-F5344CB8AC3E}">
        <p14:creationId xmlns:p14="http://schemas.microsoft.com/office/powerpoint/2010/main" val="233047299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Exodus 12:25 "It will come to pass when you come to the land which the LORD will give you, just as He promised, that you shall keep this service.  26 "And it shall be, when your children say to you, 'What do you mean by this service?'  27 "that you shall say, 'It is the Passover sacrifice of the LORD, who passed over the houses of the children of Israel in Egypt when He struck the Egyptians and delivered our households.' " So the people bowed their heads and worshiped.</a:t>
            </a:r>
            <a:endParaRPr lang="en-US" dirty="0"/>
          </a:p>
        </p:txBody>
      </p:sp>
    </p:spTree>
    <p:extLst>
      <p:ext uri="{BB962C8B-B14F-4D97-AF65-F5344CB8AC3E}">
        <p14:creationId xmlns:p14="http://schemas.microsoft.com/office/powerpoint/2010/main" val="1095556030"/>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Numbers 9:6 Now there were certain men who were defiled by a human corpse, so that they could not keep the Passover on that day; and they came before Moses and Aaron that day.  7 And those men said to him, "We became defiled by a human corpse. Why are we kept from presenting the offering of the LORD at its appointed time among the children of Israel?"  8 And Moses said to them, "Stand still, that I may hear what the LORD will command concerning you."  9 Then the LORD spoke to Moses, saying,  </a:t>
            </a:r>
          </a:p>
        </p:txBody>
      </p:sp>
    </p:spTree>
    <p:extLst>
      <p:ext uri="{BB962C8B-B14F-4D97-AF65-F5344CB8AC3E}">
        <p14:creationId xmlns:p14="http://schemas.microsoft.com/office/powerpoint/2010/main" val="1684453070"/>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10 "Speak to the children of Israel, saying: 'If anyone of you or your posterity is unclean because of a corpse, or is far away on a journey, he may still keep the </a:t>
            </a:r>
            <a:r>
              <a:rPr lang="en-US" dirty="0" err="1"/>
              <a:t>LORD's</a:t>
            </a:r>
            <a:r>
              <a:rPr lang="en-US" dirty="0"/>
              <a:t> Passover.  11 'On the fourteenth day of the second month, at twilight, they may keep it. They shall eat it with unleavened bread and bitter herbs.  12 'They shall leave none of it until morning, nor break one of its bones. According to all the ordinances of the Passover they shall keep it.  </a:t>
            </a:r>
            <a:endParaRPr lang="en-US" dirty="0"/>
          </a:p>
        </p:txBody>
      </p:sp>
    </p:spTree>
    <p:extLst>
      <p:ext uri="{BB962C8B-B14F-4D97-AF65-F5344CB8AC3E}">
        <p14:creationId xmlns:p14="http://schemas.microsoft.com/office/powerpoint/2010/main" val="1153125159"/>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13 'But the man who is clean and is not on a journey, and ceases to keep the Passover, that same person shall be cut off from among his people, because he did not bring the offering of the LORD at its appointed time; that man shall bear his sin.  14 'And if a stranger dwells among you, and would keep the LORD's Passover, he must do so according to the rite of the Passover and according to its ceremony; you shall have one ordinance, both for the stranger and the native of the land.' "</a:t>
            </a:r>
            <a:endParaRPr lang="en-US" dirty="0"/>
          </a:p>
        </p:txBody>
      </p:sp>
    </p:spTree>
    <p:extLst>
      <p:ext uri="{BB962C8B-B14F-4D97-AF65-F5344CB8AC3E}">
        <p14:creationId xmlns:p14="http://schemas.microsoft.com/office/powerpoint/2010/main" val="222743546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marL="514350" lvl="0" indent="-514350">
              <a:buFont typeface="+mj-lt"/>
              <a:buAutoNum type="arabicPeriod"/>
            </a:pPr>
            <a:r>
              <a:rPr lang="en-US" dirty="0"/>
              <a:t>A prayer of thanksgiving by the head of the house; drinking the first cup of (diluted) wine. </a:t>
            </a:r>
          </a:p>
          <a:p>
            <a:pPr marL="514350" lvl="0" indent="-514350">
              <a:buFont typeface="+mj-lt"/>
              <a:buAutoNum type="arabicPeriod"/>
            </a:pPr>
            <a:r>
              <a:rPr lang="en-US" dirty="0"/>
              <a:t>The eating of the bitter herbs, as a reminder of the bitter slavery in Egypt. </a:t>
            </a:r>
          </a:p>
          <a:p>
            <a:pPr marL="514350" lvl="0" indent="-514350">
              <a:buFont typeface="+mj-lt"/>
              <a:buAutoNum type="arabicPeriod"/>
            </a:pPr>
            <a:r>
              <a:rPr lang="en-US" dirty="0"/>
              <a:t>The son’s inquiry, “Why is this night distinguished from all other nights?” and the father’s appropriate reply either narrated or read. </a:t>
            </a:r>
          </a:p>
        </p:txBody>
      </p:sp>
    </p:spTree>
    <p:extLst>
      <p:ext uri="{BB962C8B-B14F-4D97-AF65-F5344CB8AC3E}">
        <p14:creationId xmlns:p14="http://schemas.microsoft.com/office/powerpoint/2010/main" val="49026742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194">
                                            <p:txEl>
                                              <p:pRg st="1" end="1"/>
                                            </p:txEl>
                                          </p:spTgt>
                                        </p:tgtEl>
                                        <p:attrNameLst>
                                          <p:attrName>style.visibility</p:attrName>
                                        </p:attrNameLst>
                                      </p:cBhvr>
                                      <p:to>
                                        <p:strVal val="visible"/>
                                      </p:to>
                                    </p:set>
                                    <p:anim calcmode="lin" valueType="num">
                                      <p:cBhvr additive="base">
                                        <p:cTn id="7" dur="500" fill="hold"/>
                                        <p:tgtEl>
                                          <p:spTgt spid="819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194">
                                            <p:txEl>
                                              <p:pRg st="2" end="2"/>
                                            </p:txEl>
                                          </p:spTgt>
                                        </p:tgtEl>
                                        <p:attrNameLst>
                                          <p:attrName>style.visibility</p:attrName>
                                        </p:attrNameLst>
                                      </p:cBhvr>
                                      <p:to>
                                        <p:strVal val="visible"/>
                                      </p:to>
                                    </p:set>
                                    <p:anim calcmode="lin" valueType="num">
                                      <p:cBhvr additive="base">
                                        <p:cTn id="13" dur="500" fill="hold"/>
                                        <p:tgtEl>
                                          <p:spTgt spid="819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98652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marL="514350" lvl="0" indent="-514350">
              <a:buFont typeface="+mj-lt"/>
              <a:buAutoNum type="arabicPeriod" startAt="4"/>
            </a:pPr>
            <a:r>
              <a:rPr lang="en-US" dirty="0"/>
              <a:t>The singing of the first part of the </a:t>
            </a:r>
            <a:r>
              <a:rPr lang="en-US" dirty="0" err="1"/>
              <a:t>Hallel</a:t>
            </a:r>
            <a:r>
              <a:rPr lang="en-US" dirty="0"/>
              <a:t> (Ps. 113-114) and the washing of hands. The second cup. The lamb was eaten in commemoration of what the ancestors had been commanded to do in the night when the Lord smote all the first-born of Egypt and delivered his people  (Exo. 12-13). The unleavened bread was eaten in commemoration of the “the bread of haste” eaten by the ancestors. </a:t>
            </a:r>
          </a:p>
          <a:p>
            <a:pPr marL="514350" lvl="0" indent="-514350">
              <a:buFont typeface="+mj-lt"/>
              <a:buAutoNum type="arabicPeriod" startAt="4"/>
            </a:pPr>
            <a:r>
              <a:rPr lang="en-US" dirty="0"/>
              <a:t>Continuation of the meal, each easting as much as he liked, but always eating the last of the lamb. The third cup. </a:t>
            </a:r>
          </a:p>
          <a:p>
            <a:pPr marL="514350" lvl="0" indent="-514350">
              <a:buFont typeface="+mj-lt"/>
              <a:buAutoNum type="arabicPeriod" startAt="4"/>
            </a:pPr>
            <a:r>
              <a:rPr lang="en-US" dirty="0"/>
              <a:t>Singing of the last part of the </a:t>
            </a:r>
            <a:r>
              <a:rPr lang="en-US" dirty="0" err="1"/>
              <a:t>Hallel</a:t>
            </a:r>
            <a:r>
              <a:rPr lang="en-US" dirty="0"/>
              <a:t> (Psa. 115-118). </a:t>
            </a:r>
          </a:p>
          <a:p>
            <a:r>
              <a:rPr lang="en-US" dirty="0"/>
              <a:t>The Schertz Lectures in Luke p. 346</a:t>
            </a:r>
            <a:endParaRPr lang="en-US" dirty="0"/>
          </a:p>
        </p:txBody>
      </p:sp>
    </p:spTree>
    <p:extLst>
      <p:ext uri="{BB962C8B-B14F-4D97-AF65-F5344CB8AC3E}">
        <p14:creationId xmlns:p14="http://schemas.microsoft.com/office/powerpoint/2010/main" val="1449538135"/>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194">
                                            <p:txEl>
                                              <p:pRg st="1" end="1"/>
                                            </p:txEl>
                                          </p:spTgt>
                                        </p:tgtEl>
                                        <p:attrNameLst>
                                          <p:attrName>style.visibility</p:attrName>
                                        </p:attrNameLst>
                                      </p:cBhvr>
                                      <p:to>
                                        <p:strVal val="visible"/>
                                      </p:to>
                                    </p:set>
                                    <p:anim calcmode="lin" valueType="num">
                                      <p:cBhvr additive="base">
                                        <p:cTn id="7" dur="500" fill="hold"/>
                                        <p:tgtEl>
                                          <p:spTgt spid="819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194">
                                            <p:txEl>
                                              <p:pRg st="2" end="2"/>
                                            </p:txEl>
                                          </p:spTgt>
                                        </p:tgtEl>
                                        <p:attrNameLst>
                                          <p:attrName>style.visibility</p:attrName>
                                        </p:attrNameLst>
                                      </p:cBhvr>
                                      <p:to>
                                        <p:strVal val="visible"/>
                                      </p:to>
                                    </p:set>
                                    <p:anim calcmode="lin" valueType="num">
                                      <p:cBhvr additive="base">
                                        <p:cTn id="13" dur="500" fill="hold"/>
                                        <p:tgtEl>
                                          <p:spTgt spid="819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4">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8194">
                                            <p:txEl>
                                              <p:pRg st="3" end="3"/>
                                            </p:txEl>
                                          </p:spTgt>
                                        </p:tgtEl>
                                        <p:attrNameLst>
                                          <p:attrName>style.visibility</p:attrName>
                                        </p:attrNameLst>
                                      </p:cBhvr>
                                      <p:to>
                                        <p:strVal val="visible"/>
                                      </p:to>
                                    </p:set>
                                    <p:anim calcmode="lin" valueType="num">
                                      <p:cBhvr additive="base">
                                        <p:cTn id="17" dur="500" fill="hold"/>
                                        <p:tgtEl>
                                          <p:spTgt spid="8194">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19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By New Testament times, Passover lambs were sacrificed between the ninth and eleventh hours (3:00 and 5:00 p.m.). Since thousands of pilgrims came to Jerusalem for the feast, the slaughtering of the Passover lambs was done at the temple in three massive shifts. The people were responsible for killing their own animals. They would hang them on hooks mounted to the walls or to columns in order to flay them. </a:t>
            </a:r>
            <a:endParaRPr lang="en-US" dirty="0"/>
          </a:p>
        </p:txBody>
      </p:sp>
    </p:spTree>
    <p:extLst>
      <p:ext uri="{BB962C8B-B14F-4D97-AF65-F5344CB8AC3E}">
        <p14:creationId xmlns:p14="http://schemas.microsoft.com/office/powerpoint/2010/main" val="352726402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The priest stood in rows and passed bowls full of blood that had been drained from the lambs. The priest closest to the alter would pour out the blood on the base of the alter. The people removed the sacrificial portions of the animals and gave them to the priests who, in turn, burned them on the alter. The rest of the lamb was taken home; the meat would be roasted on a wooden skewer in a clay oven and then eaten in the Passover meal. </a:t>
            </a:r>
            <a:endParaRPr lang="en-US" dirty="0"/>
          </a:p>
        </p:txBody>
      </p:sp>
    </p:spTree>
    <p:extLst>
      <p:ext uri="{BB962C8B-B14F-4D97-AF65-F5344CB8AC3E}">
        <p14:creationId xmlns:p14="http://schemas.microsoft.com/office/powerpoint/2010/main" val="1558878653"/>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Mt. 26:17-19; Mk. 14:12-16; Lk. </a:t>
            </a:r>
            <a:r>
              <a:rPr lang="en-US" dirty="0" smtClean="0"/>
              <a:t>22:7</a:t>
            </a:r>
          </a:p>
          <a:p>
            <a:endParaRPr lang="en-US" dirty="0"/>
          </a:p>
          <a:p>
            <a:r>
              <a:rPr lang="en-US" dirty="0"/>
              <a:t>Now on the first </a:t>
            </a:r>
            <a:r>
              <a:rPr lang="en-US" i="1" dirty="0"/>
              <a:t>day </a:t>
            </a:r>
            <a:r>
              <a:rPr lang="en-US" dirty="0"/>
              <a:t>of the </a:t>
            </a:r>
            <a:r>
              <a:rPr lang="en-US" i="1" dirty="0"/>
              <a:t>Feast of </a:t>
            </a:r>
            <a:r>
              <a:rPr lang="en-US" dirty="0"/>
              <a:t>the Unleavened Bread, </a:t>
            </a:r>
            <a:r>
              <a:rPr lang="en-US" u="sng" dirty="0"/>
              <a:t>when they killed the Passover lamb,</a:t>
            </a:r>
            <a:r>
              <a:rPr lang="en-US" dirty="0"/>
              <a:t>  the disciples came to Jesus, saying to Him, "Where do You want us to prepare for You to eat the Passover?" </a:t>
            </a:r>
            <a:r>
              <a:rPr lang="en-US" i="1" dirty="0"/>
              <a:t>And He sent Peter and John, saying, "Go and prepare the Passover for us, that we may eat.</a:t>
            </a:r>
            <a:r>
              <a:rPr lang="en-US" dirty="0"/>
              <a:t> </a:t>
            </a:r>
            <a:r>
              <a:rPr lang="en-US" i="1" dirty="0"/>
              <a:t>And He said to them, "Behold, when you have entered the city, a man will meet you carrying a pitcher of water; follow him into the house which he enters.  </a:t>
            </a:r>
            <a:endParaRPr lang="en-US" dirty="0"/>
          </a:p>
        </p:txBody>
      </p:sp>
    </p:spTree>
    <p:extLst>
      <p:ext uri="{BB962C8B-B14F-4D97-AF65-F5344CB8AC3E}">
        <p14:creationId xmlns:p14="http://schemas.microsoft.com/office/powerpoint/2010/main" val="3750104065"/>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7403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Now on the first </a:t>
            </a:r>
            <a:r>
              <a:rPr lang="en-US" sz="2400" i="1" dirty="0"/>
              <a:t>day </a:t>
            </a:r>
            <a:r>
              <a:rPr lang="en-US" sz="2400" dirty="0"/>
              <a:t>of the </a:t>
            </a:r>
            <a:r>
              <a:rPr lang="en-US" sz="2400" i="1" dirty="0"/>
              <a:t>Feast of </a:t>
            </a:r>
            <a:r>
              <a:rPr lang="en-US" sz="2400" dirty="0"/>
              <a:t>the Unleavened Bread, </a:t>
            </a:r>
            <a:r>
              <a:rPr lang="en-US" sz="2400" u="sng" dirty="0"/>
              <a:t>when they killed the Passover lamb,</a:t>
            </a:r>
            <a:r>
              <a:rPr lang="en-US" sz="2400" dirty="0"/>
              <a:t>  the disciples came to Jesus, saying to Him, "Where do You want us to prepare for You to eat the Passover?" </a:t>
            </a:r>
            <a:r>
              <a:rPr lang="en-US" sz="2400" i="1" dirty="0"/>
              <a:t>And He sent Peter and John, saying, "Go and prepare the Passover for us, that we may eat.</a:t>
            </a:r>
            <a:r>
              <a:rPr lang="en-US" sz="2400" dirty="0"/>
              <a:t> </a:t>
            </a:r>
            <a:r>
              <a:rPr lang="en-US" sz="2400" i="1" dirty="0"/>
              <a:t>And He said to them, "Behold, when you have entered the city, a man will meet you carrying a pitcher of water; follow him into the house which he enters.  </a:t>
            </a:r>
            <a:r>
              <a:rPr lang="en-US" sz="2400" i="1" baseline="30000" dirty="0"/>
              <a:t>11</a:t>
            </a:r>
            <a:r>
              <a:rPr lang="en-US" sz="2400" i="1" dirty="0"/>
              <a:t> "Then you shall say to the master of the </a:t>
            </a:r>
            <a:r>
              <a:rPr lang="en-US" sz="2400" i="1" dirty="0" err="1"/>
              <a:t>house,`The</a:t>
            </a:r>
            <a:r>
              <a:rPr lang="en-US" sz="2400" i="1" dirty="0"/>
              <a:t> Teacher says to you, </a:t>
            </a:r>
            <a:r>
              <a:rPr lang="en-US" sz="2400" dirty="0"/>
              <a:t>"My time is at hand; I will keep the Passover at your house with My disciples."' </a:t>
            </a:r>
            <a:r>
              <a:rPr lang="en-US" sz="2400" i="1" dirty="0"/>
              <a:t>"Where is the guest room where I may eat the Passover with My disciples?"</a:t>
            </a:r>
            <a:r>
              <a:rPr lang="en-US" sz="2400" dirty="0"/>
              <a:t>  </a:t>
            </a:r>
            <a:r>
              <a:rPr lang="en-US" sz="2400" u="sng" dirty="0"/>
              <a:t>"Then he will show you a large upper room, furnished </a:t>
            </a:r>
            <a:r>
              <a:rPr lang="en-US" sz="2400" i="1" u="sng" dirty="0"/>
              <a:t>and </a:t>
            </a:r>
            <a:r>
              <a:rPr lang="en-US" sz="2400" u="sng" dirty="0"/>
              <a:t>prepared; there make ready for us."  </a:t>
            </a:r>
            <a:r>
              <a:rPr lang="en-US" sz="2400" u="sng" baseline="30000" dirty="0"/>
              <a:t>16</a:t>
            </a:r>
            <a:r>
              <a:rPr lang="en-US" sz="2400" u="sng" dirty="0"/>
              <a:t> So His disciples went out, and came into the city</a:t>
            </a:r>
            <a:r>
              <a:rPr lang="en-US" sz="2400" dirty="0"/>
              <a:t> as Jesus had directed them, </a:t>
            </a:r>
            <a:r>
              <a:rPr lang="en-US" sz="2400" u="sng" dirty="0"/>
              <a:t>and found it just as He had said to them; and they prepared the Passover. </a:t>
            </a:r>
            <a:r>
              <a:rPr lang="en-US" sz="2400" dirty="0"/>
              <a:t> (Mt. 26:17-19; Mk. 14:12-16; Lk. 22:7)</a:t>
            </a:r>
          </a:p>
        </p:txBody>
      </p:sp>
    </p:spTree>
    <p:extLst>
      <p:ext uri="{BB962C8B-B14F-4D97-AF65-F5344CB8AC3E}">
        <p14:creationId xmlns:p14="http://schemas.microsoft.com/office/powerpoint/2010/main" val="305548111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13:1 Now before the feast of the Passover, when Jesus knew that His hour had come that He should depart from this world to the Father, having loved His own who were in the world, He loved them to the end.  </a:t>
            </a:r>
            <a:r>
              <a:rPr lang="en-US" baseline="30000"/>
              <a:t>2</a:t>
            </a:r>
            <a:r>
              <a:rPr lang="en-US"/>
              <a:t> And supper being ended</a:t>
            </a:r>
            <a:r>
              <a:rPr lang="en-US" baseline="30000"/>
              <a:t>1</a:t>
            </a:r>
            <a:r>
              <a:rPr lang="en-US"/>
              <a:t>, the devil having already put it into the heart of Judas Iscariot, Simon's </a:t>
            </a:r>
            <a:r>
              <a:rPr lang="en-US" i="1"/>
              <a:t>son</a:t>
            </a:r>
            <a:r>
              <a:rPr lang="en-US"/>
              <a:t>, to betray Him,</a:t>
            </a:r>
          </a:p>
        </p:txBody>
      </p:sp>
    </p:spTree>
    <p:extLst>
      <p:ext uri="{BB962C8B-B14F-4D97-AF65-F5344CB8AC3E}">
        <p14:creationId xmlns:p14="http://schemas.microsoft.com/office/powerpoint/2010/main" val="1949092353"/>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Jn. 13:2 </a:t>
            </a:r>
            <a:r>
              <a:rPr lang="en-US" baseline="30000"/>
              <a:t>ASV  </a:t>
            </a:r>
            <a:r>
              <a:rPr lang="en-US"/>
              <a:t>John 13:2 And during supper</a:t>
            </a:r>
          </a:p>
          <a:p>
            <a:r>
              <a:rPr lang="en-US"/>
              <a:t>Jn. 13:2 </a:t>
            </a:r>
            <a:r>
              <a:rPr lang="en-US" baseline="30000"/>
              <a:t>ESV  </a:t>
            </a:r>
            <a:r>
              <a:rPr lang="en-US"/>
              <a:t>John 13:2 During supper</a:t>
            </a:r>
          </a:p>
          <a:p>
            <a:r>
              <a:rPr lang="en-US"/>
              <a:t>Jn. 13:2 </a:t>
            </a:r>
            <a:r>
              <a:rPr lang="en-US" baseline="30000"/>
              <a:t>NIV  </a:t>
            </a:r>
            <a:r>
              <a:rPr lang="en-US"/>
              <a:t>John 13:2 The evening meal was in progress,</a:t>
            </a:r>
          </a:p>
          <a:p>
            <a:r>
              <a:rPr lang="en-US"/>
              <a:t> </a:t>
            </a:r>
          </a:p>
        </p:txBody>
      </p:sp>
    </p:spTree>
    <p:extLst>
      <p:ext uri="{BB962C8B-B14F-4D97-AF65-F5344CB8AC3E}">
        <p14:creationId xmlns:p14="http://schemas.microsoft.com/office/powerpoint/2010/main" val="122747391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13:3 Jesus, knowing that the Father had given all things into His hands, and that He had come from God and was going to God,  </a:t>
            </a:r>
            <a:r>
              <a:rPr lang="en-US" baseline="30000"/>
              <a:t>4</a:t>
            </a:r>
            <a:r>
              <a:rPr lang="en-US"/>
              <a:t> rose from supper and laid aside His garments, took a towel and girded Himself.  </a:t>
            </a:r>
            <a:r>
              <a:rPr lang="en-US" baseline="30000"/>
              <a:t>5</a:t>
            </a:r>
            <a:r>
              <a:rPr lang="en-US"/>
              <a:t> After that, He poured water into a basin and began to wash the disciples' feet, and to wipe </a:t>
            </a:r>
            <a:r>
              <a:rPr lang="en-US" i="1"/>
              <a:t>them </a:t>
            </a:r>
            <a:r>
              <a:rPr lang="en-US"/>
              <a:t>with the towel with which He was girded.</a:t>
            </a:r>
          </a:p>
        </p:txBody>
      </p:sp>
    </p:spTree>
    <p:extLst>
      <p:ext uri="{BB962C8B-B14F-4D97-AF65-F5344CB8AC3E}">
        <p14:creationId xmlns:p14="http://schemas.microsoft.com/office/powerpoint/2010/main" val="186367659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13:6 Then He came to Simon Peter. And </a:t>
            </a:r>
            <a:r>
              <a:rPr lang="en-US" i="1"/>
              <a:t>Peter </a:t>
            </a:r>
            <a:r>
              <a:rPr lang="en-US"/>
              <a:t>said to Him, "Lord, are You washing my feet?"  </a:t>
            </a:r>
            <a:r>
              <a:rPr lang="en-US" baseline="30000"/>
              <a:t>7</a:t>
            </a:r>
            <a:r>
              <a:rPr lang="en-US"/>
              <a:t> Jesus answered and said to him, "What I am doing you do not understand now, but you will know after this."  </a:t>
            </a:r>
            <a:r>
              <a:rPr lang="en-US" baseline="30000"/>
              <a:t>8</a:t>
            </a:r>
            <a:r>
              <a:rPr lang="en-US"/>
              <a:t> Peter said to Him, "You shall never wash my feet!" Jesus answered him, "If I do not wash you, you have no part with Me."  </a:t>
            </a:r>
            <a:r>
              <a:rPr lang="en-US" baseline="30000"/>
              <a:t>9</a:t>
            </a:r>
            <a:r>
              <a:rPr lang="en-US"/>
              <a:t> Simon Peter said to Him, "Lord, not my feet only, but also </a:t>
            </a:r>
            <a:r>
              <a:rPr lang="en-US" i="1"/>
              <a:t>my </a:t>
            </a:r>
            <a:r>
              <a:rPr lang="en-US"/>
              <a:t>hands and </a:t>
            </a:r>
            <a:r>
              <a:rPr lang="en-US" i="1"/>
              <a:t>my </a:t>
            </a:r>
            <a:r>
              <a:rPr lang="en-US"/>
              <a:t>head!"  </a:t>
            </a:r>
            <a:r>
              <a:rPr lang="en-US" baseline="30000"/>
              <a:t>10</a:t>
            </a:r>
            <a:r>
              <a:rPr lang="en-US"/>
              <a:t> Jesus said to him, "He who is bathed needs only to wash </a:t>
            </a:r>
            <a:r>
              <a:rPr lang="en-US" i="1"/>
              <a:t>his </a:t>
            </a:r>
            <a:r>
              <a:rPr lang="en-US"/>
              <a:t>feet, but is completely clean; and you are clean, but not all of you."  </a:t>
            </a:r>
            <a:r>
              <a:rPr lang="en-US" baseline="30000"/>
              <a:t>11</a:t>
            </a:r>
            <a:r>
              <a:rPr lang="en-US"/>
              <a:t> For He knew who would betray Him; therefore He said, "You are not all clean."</a:t>
            </a:r>
          </a:p>
        </p:txBody>
      </p:sp>
    </p:spTree>
    <p:extLst>
      <p:ext uri="{BB962C8B-B14F-4D97-AF65-F5344CB8AC3E}">
        <p14:creationId xmlns:p14="http://schemas.microsoft.com/office/powerpoint/2010/main" val="3005106290"/>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13:12 So when He had washed their feet, taken His garments, and sat down again, He said to them, "Do you know what I have done to you?  </a:t>
            </a:r>
            <a:r>
              <a:rPr lang="en-US" baseline="30000"/>
              <a:t>13</a:t>
            </a:r>
            <a:r>
              <a:rPr lang="en-US"/>
              <a:t> "You call me Teacher and Lord, and you say well, for </a:t>
            </a:r>
            <a:r>
              <a:rPr lang="en-US" i="1"/>
              <a:t>so </a:t>
            </a:r>
            <a:r>
              <a:rPr lang="en-US"/>
              <a:t>I am.  </a:t>
            </a:r>
            <a:r>
              <a:rPr lang="en-US" baseline="30000"/>
              <a:t>14</a:t>
            </a:r>
            <a:r>
              <a:rPr lang="en-US"/>
              <a:t> "If I then, </a:t>
            </a:r>
            <a:r>
              <a:rPr lang="en-US" i="1"/>
              <a:t>your </a:t>
            </a:r>
            <a:r>
              <a:rPr lang="en-US"/>
              <a:t>Lord and Teacher, have washed your feet, you also ought to wash one another's feet.  </a:t>
            </a:r>
            <a:r>
              <a:rPr lang="en-US" baseline="30000"/>
              <a:t>15</a:t>
            </a:r>
            <a:r>
              <a:rPr lang="en-US"/>
              <a:t> "For I have given you an example, that you should do as I have done to you.  </a:t>
            </a:r>
            <a:r>
              <a:rPr lang="en-US" baseline="30000"/>
              <a:t>16</a:t>
            </a:r>
            <a:r>
              <a:rPr lang="en-US"/>
              <a:t> "Most assuredly, I say to you, a servant is not greater than his master; nor is he who is sent greater than he who sent him.  </a:t>
            </a:r>
            <a:r>
              <a:rPr lang="en-US" baseline="30000"/>
              <a:t>17</a:t>
            </a:r>
            <a:r>
              <a:rPr lang="en-US"/>
              <a:t> "If you know these things, blessed are you if you do them.  </a:t>
            </a:r>
          </a:p>
        </p:txBody>
      </p:sp>
    </p:spTree>
    <p:extLst>
      <p:ext uri="{BB962C8B-B14F-4D97-AF65-F5344CB8AC3E}">
        <p14:creationId xmlns:p14="http://schemas.microsoft.com/office/powerpoint/2010/main" val="112344255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1 Timothy 5:9 Do not let a widow under sixty years old be taken into the number, </a:t>
            </a:r>
            <a:r>
              <a:rPr lang="en-US" i="1"/>
              <a:t>and not unless </a:t>
            </a:r>
            <a:r>
              <a:rPr lang="en-US"/>
              <a:t>she has been the wife of one man,  </a:t>
            </a:r>
            <a:r>
              <a:rPr lang="en-US" baseline="30000"/>
              <a:t>10</a:t>
            </a:r>
            <a:r>
              <a:rPr lang="en-US"/>
              <a:t> well reported for good works: if she has brought up children, if she has lodged strangers, if she has washed the saints' feet, if she has relieved the afflicted, if she has diligently followed every good work.  </a:t>
            </a:r>
          </a:p>
          <a:p>
            <a:r>
              <a:rPr lang="en-US"/>
              <a:t> </a:t>
            </a:r>
          </a:p>
        </p:txBody>
      </p:sp>
    </p:spTree>
    <p:extLst>
      <p:ext uri="{BB962C8B-B14F-4D97-AF65-F5344CB8AC3E}">
        <p14:creationId xmlns:p14="http://schemas.microsoft.com/office/powerpoint/2010/main" val="2385805563"/>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As Lipscomb noted: </a:t>
            </a:r>
          </a:p>
          <a:p>
            <a:r>
              <a:rPr lang="en-US"/>
              <a:t> </a:t>
            </a:r>
          </a:p>
          <a:p>
            <a:r>
              <a:rPr lang="en-US"/>
              <a:t>There is nothing in this that could indicate a special ordinance or formal observance to be perpetuated in the church. The foot washing of both the Old Testament and the New Testament was an act of helpful kindness when needed” (David Lipscomb, A Commentary on the Gospel of John (Nashville: The Gospel Advocate Company, 1960), p. 210).</a:t>
            </a:r>
          </a:p>
        </p:txBody>
      </p:sp>
    </p:spTree>
    <p:extLst>
      <p:ext uri="{BB962C8B-B14F-4D97-AF65-F5344CB8AC3E}">
        <p14:creationId xmlns:p14="http://schemas.microsoft.com/office/powerpoint/2010/main" val="1733941869"/>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“For you, brethren, have been called to liberty; only do not </a:t>
            </a:r>
            <a:r>
              <a:rPr lang="en-US" i="1"/>
              <a:t>use </a:t>
            </a:r>
            <a:r>
              <a:rPr lang="en-US"/>
              <a:t>liberty as an opportunity for the flesh, but through love serve one another” (Gal. 5:13).  </a:t>
            </a:r>
          </a:p>
          <a:p>
            <a:r>
              <a:rPr lang="en-US"/>
              <a:t> </a:t>
            </a:r>
          </a:p>
        </p:txBody>
      </p:sp>
    </p:spTree>
    <p:extLst>
      <p:ext uri="{BB962C8B-B14F-4D97-AF65-F5344CB8AC3E}">
        <p14:creationId xmlns:p14="http://schemas.microsoft.com/office/powerpoint/2010/main" val="1961287678"/>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13:18 "I do not speak concerning all of you. I know whom I have chosen; but that the Scripture may be fulfilled, 'He who eats bread with Me has lifted up his heel against Me.'  </a:t>
            </a:r>
            <a:r>
              <a:rPr lang="en-US" baseline="30000"/>
              <a:t>19</a:t>
            </a:r>
            <a:r>
              <a:rPr lang="en-US"/>
              <a:t> "Now I tell you before it comes, that when it does come to pass, you may believe that I am </a:t>
            </a:r>
            <a:r>
              <a:rPr lang="en-US" i="1"/>
              <a:t>He.</a:t>
            </a:r>
            <a:r>
              <a:rPr lang="en-US"/>
              <a:t>  </a:t>
            </a:r>
            <a:r>
              <a:rPr lang="en-US" baseline="30000"/>
              <a:t>20</a:t>
            </a:r>
            <a:r>
              <a:rPr lang="en-US"/>
              <a:t> "Most assuredly, I say to you, he who receives whomever I send receives Me; and he who receives Me receives Him who sent Me."</a:t>
            </a:r>
          </a:p>
        </p:txBody>
      </p:sp>
    </p:spTree>
    <p:extLst>
      <p:ext uri="{BB962C8B-B14F-4D97-AF65-F5344CB8AC3E}">
        <p14:creationId xmlns:p14="http://schemas.microsoft.com/office/powerpoint/2010/main" val="237647118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i="1" baseline="30000"/>
              <a:t>11</a:t>
            </a:r>
            <a:r>
              <a:rPr lang="en-US" i="1"/>
              <a:t> "Then you shall say to the master of the house,`The Teacher says to you, </a:t>
            </a:r>
            <a:r>
              <a:rPr lang="en-US"/>
              <a:t>"My time is at hand; I will keep the Passover at your house with My disciples."' </a:t>
            </a:r>
            <a:r>
              <a:rPr lang="en-US" i="1"/>
              <a:t>"Where is the guest room where I may eat the Passover with My disciples?"</a:t>
            </a:r>
            <a:r>
              <a:rPr lang="en-US"/>
              <a:t>  </a:t>
            </a:r>
            <a:r>
              <a:rPr lang="en-US" u="sng"/>
              <a:t>"Then he will show you a large upper room, furnished </a:t>
            </a:r>
            <a:r>
              <a:rPr lang="en-US" i="1" u="sng"/>
              <a:t>and </a:t>
            </a:r>
            <a:r>
              <a:rPr lang="en-US" u="sng"/>
              <a:t>prepared; there make ready for us."  </a:t>
            </a:r>
            <a:r>
              <a:rPr lang="en-US" u="sng" baseline="30000"/>
              <a:t>16</a:t>
            </a:r>
            <a:r>
              <a:rPr lang="en-US" u="sng"/>
              <a:t> So His disciples went out, and came into the city</a:t>
            </a:r>
            <a:r>
              <a:rPr lang="en-US"/>
              <a:t> as Jesus had directed them, </a:t>
            </a:r>
            <a:r>
              <a:rPr lang="en-US" u="sng"/>
              <a:t>and found it just as He had said to them; and they prepared the Passover.</a:t>
            </a:r>
            <a:endParaRPr lang="en-US" dirty="0"/>
          </a:p>
        </p:txBody>
      </p:sp>
    </p:spTree>
    <p:extLst>
      <p:ext uri="{BB962C8B-B14F-4D97-AF65-F5344CB8AC3E}">
        <p14:creationId xmlns:p14="http://schemas.microsoft.com/office/powerpoint/2010/main" val="78722445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endParaRPr lang="en-US" dirty="0"/>
          </a:p>
        </p:txBody>
      </p:sp>
    </p:spTree>
    <p:extLst>
      <p:ext uri="{BB962C8B-B14F-4D97-AF65-F5344CB8AC3E}">
        <p14:creationId xmlns:p14="http://schemas.microsoft.com/office/powerpoint/2010/main" val="63345443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Exodus 12:1 Now the LORD spoke to Moses and Aaron in the land of Egypt, saying,  </a:t>
            </a:r>
            <a:r>
              <a:rPr lang="en-US" baseline="30000" dirty="0"/>
              <a:t>2</a:t>
            </a:r>
            <a:r>
              <a:rPr lang="en-US" dirty="0"/>
              <a:t> "This month </a:t>
            </a:r>
            <a:r>
              <a:rPr lang="en-US" i="1" dirty="0"/>
              <a:t>shall be </a:t>
            </a:r>
            <a:r>
              <a:rPr lang="en-US" dirty="0"/>
              <a:t>your beginning of months; it </a:t>
            </a:r>
            <a:r>
              <a:rPr lang="en-US" i="1" dirty="0"/>
              <a:t>shall be </a:t>
            </a:r>
            <a:r>
              <a:rPr lang="en-US" dirty="0"/>
              <a:t>the first month of the year to you.  </a:t>
            </a:r>
            <a:r>
              <a:rPr lang="en-US" baseline="30000" dirty="0"/>
              <a:t>3</a:t>
            </a:r>
            <a:r>
              <a:rPr lang="en-US" dirty="0"/>
              <a:t> "Speak to all the congregation of Israel, saying: 'On the tenth </a:t>
            </a:r>
            <a:r>
              <a:rPr lang="en-US" i="1" dirty="0"/>
              <a:t>day </a:t>
            </a:r>
            <a:r>
              <a:rPr lang="en-US" dirty="0"/>
              <a:t>of this month every man shall take for himself a lamb, according to the house of </a:t>
            </a:r>
            <a:r>
              <a:rPr lang="en-US" i="1" dirty="0"/>
              <a:t>his </a:t>
            </a:r>
            <a:r>
              <a:rPr lang="en-US" dirty="0"/>
              <a:t>father, a lamb for a household.  </a:t>
            </a:r>
            <a:r>
              <a:rPr lang="en-US" baseline="30000" dirty="0"/>
              <a:t>4</a:t>
            </a:r>
            <a:r>
              <a:rPr lang="en-US" dirty="0"/>
              <a:t> 'And if the household is too small for the lamb, let him and his neighbor next to his house take </a:t>
            </a:r>
            <a:r>
              <a:rPr lang="en-US" i="1" dirty="0"/>
              <a:t>it </a:t>
            </a:r>
            <a:r>
              <a:rPr lang="en-US" dirty="0"/>
              <a:t>according to the number of the persons; according to each man's need you shall make your count for the lamb.  </a:t>
            </a:r>
          </a:p>
        </p:txBody>
      </p:sp>
    </p:spTree>
    <p:extLst>
      <p:ext uri="{BB962C8B-B14F-4D97-AF65-F5344CB8AC3E}">
        <p14:creationId xmlns:p14="http://schemas.microsoft.com/office/powerpoint/2010/main" val="1139070265"/>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a:t>5</a:t>
            </a:r>
            <a:r>
              <a:rPr lang="en-US"/>
              <a:t> 'Your lamb shall be without blemish, a male of the first year. You may take </a:t>
            </a:r>
            <a:r>
              <a:rPr lang="en-US" i="1"/>
              <a:t>it </a:t>
            </a:r>
            <a:r>
              <a:rPr lang="en-US"/>
              <a:t>from the sheep or from the goats.  </a:t>
            </a:r>
            <a:r>
              <a:rPr lang="en-US" baseline="30000"/>
              <a:t>6</a:t>
            </a:r>
            <a:r>
              <a:rPr lang="en-US"/>
              <a:t> 'Now you shall keep it until the fourteenth day of the same month. Then the whole assembly of the congregation of Israel shall kill it at twilight.  </a:t>
            </a:r>
            <a:r>
              <a:rPr lang="en-US" baseline="30000"/>
              <a:t>7</a:t>
            </a:r>
            <a:r>
              <a:rPr lang="en-US"/>
              <a:t> 'And they shall take </a:t>
            </a:r>
            <a:r>
              <a:rPr lang="en-US" i="1"/>
              <a:t>some </a:t>
            </a:r>
            <a:r>
              <a:rPr lang="en-US"/>
              <a:t>of the blood and put </a:t>
            </a:r>
            <a:r>
              <a:rPr lang="en-US" i="1"/>
              <a:t>it </a:t>
            </a:r>
            <a:r>
              <a:rPr lang="en-US"/>
              <a:t>on the two doorposts and on the lintel of the houses where they eat it.</a:t>
            </a:r>
          </a:p>
          <a:p>
            <a:r>
              <a:rPr lang="en-US"/>
              <a:t> </a:t>
            </a:r>
            <a:endParaRPr lang="en-US" dirty="0"/>
          </a:p>
        </p:txBody>
      </p:sp>
    </p:spTree>
    <p:extLst>
      <p:ext uri="{BB962C8B-B14F-4D97-AF65-F5344CB8AC3E}">
        <p14:creationId xmlns:p14="http://schemas.microsoft.com/office/powerpoint/2010/main" val="273627767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Exodus 12:8'Then they shall eat the flesh on that night; roasted in fire, with unleavened bread </a:t>
            </a:r>
            <a:r>
              <a:rPr lang="en-US" i="1"/>
              <a:t>and </a:t>
            </a:r>
            <a:r>
              <a:rPr lang="en-US"/>
              <a:t>with bitter </a:t>
            </a:r>
            <a:r>
              <a:rPr lang="en-US" i="1"/>
              <a:t>herbs </a:t>
            </a:r>
            <a:r>
              <a:rPr lang="en-US"/>
              <a:t>they shall eat it.</a:t>
            </a:r>
          </a:p>
        </p:txBody>
      </p:sp>
    </p:spTree>
    <p:extLst>
      <p:ext uri="{BB962C8B-B14F-4D97-AF65-F5344CB8AC3E}">
        <p14:creationId xmlns:p14="http://schemas.microsoft.com/office/powerpoint/2010/main" val="3552789115"/>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a:t>9</a:t>
            </a:r>
            <a:r>
              <a:rPr lang="en-US"/>
              <a:t> 'Do not eat it raw, nor boiled at all with water, but roasted in fire -- its head with its legs and its entrails.  </a:t>
            </a:r>
            <a:r>
              <a:rPr lang="en-US" baseline="30000"/>
              <a:t>10</a:t>
            </a:r>
            <a:r>
              <a:rPr lang="en-US"/>
              <a:t> 'You shall let none of it remain until morning, and what remains of it until morning you shall burn with fire. </a:t>
            </a:r>
          </a:p>
          <a:p>
            <a:r>
              <a:rPr lang="en-US"/>
              <a:t> </a:t>
            </a:r>
          </a:p>
        </p:txBody>
      </p:sp>
    </p:spTree>
    <p:extLst>
      <p:ext uri="{BB962C8B-B14F-4D97-AF65-F5344CB8AC3E}">
        <p14:creationId xmlns:p14="http://schemas.microsoft.com/office/powerpoint/2010/main" val="3542748753"/>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a:t>11</a:t>
            </a:r>
            <a:r>
              <a:rPr lang="en-US"/>
              <a:t> 'And thus you shall eat it: </a:t>
            </a:r>
            <a:r>
              <a:rPr lang="en-US" i="1"/>
              <a:t>with </a:t>
            </a:r>
            <a:r>
              <a:rPr lang="en-US"/>
              <a:t>a belt on your waist, your sandals on your feet, and your staff in your hand. So you shall eat it in haste. It </a:t>
            </a:r>
            <a:r>
              <a:rPr lang="en-US" i="1"/>
              <a:t>is </a:t>
            </a:r>
            <a:r>
              <a:rPr lang="en-US"/>
              <a:t>the LORD's Passover.  </a:t>
            </a:r>
          </a:p>
        </p:txBody>
      </p:sp>
    </p:spTree>
    <p:extLst>
      <p:ext uri="{BB962C8B-B14F-4D97-AF65-F5344CB8AC3E}">
        <p14:creationId xmlns:p14="http://schemas.microsoft.com/office/powerpoint/2010/main" val="381211899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a:t>12</a:t>
            </a:r>
            <a:r>
              <a:rPr lang="en-US"/>
              <a:t> 'For I will pass through the land of Egypt on that night, and will strike all the firstborn in the land of Egypt, both man and beast; and against all the gods of Egypt I will execute judgment: I </a:t>
            </a:r>
            <a:r>
              <a:rPr lang="en-US" i="1"/>
              <a:t>am </a:t>
            </a:r>
            <a:r>
              <a:rPr lang="en-US"/>
              <a:t>the LORD.  </a:t>
            </a:r>
            <a:r>
              <a:rPr lang="en-US" baseline="30000"/>
              <a:t>13</a:t>
            </a:r>
            <a:r>
              <a:rPr lang="en-US"/>
              <a:t> 'Now the blood shall be a sign for you on the houses where you </a:t>
            </a:r>
            <a:r>
              <a:rPr lang="en-US" i="1"/>
              <a:t>are. </a:t>
            </a:r>
            <a:r>
              <a:rPr lang="en-US"/>
              <a:t>And when I see the blood, I will pass over you; and the plague shall not be on you to destroy </a:t>
            </a:r>
            <a:r>
              <a:rPr lang="en-US" i="1"/>
              <a:t>you </a:t>
            </a:r>
            <a:r>
              <a:rPr lang="en-US"/>
              <a:t>when I strike the land of Egypt.  </a:t>
            </a:r>
            <a:r>
              <a:rPr lang="en-US" baseline="30000"/>
              <a:t>14</a:t>
            </a:r>
            <a:r>
              <a:rPr lang="en-US"/>
              <a:t> 'So this day shall be to you a memorial; and you shall keep it as a feast to the LORD throughout your generations. You shall keep it as a feast by an everlasting ordinance. </a:t>
            </a:r>
          </a:p>
        </p:txBody>
      </p:sp>
    </p:spTree>
    <p:extLst>
      <p:ext uri="{BB962C8B-B14F-4D97-AF65-F5344CB8AC3E}">
        <p14:creationId xmlns:p14="http://schemas.microsoft.com/office/powerpoint/2010/main" val="778824580"/>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2427</TotalTime>
  <Words>2669</Words>
  <Application>Microsoft Office PowerPoint</Application>
  <PresentationFormat>On-screen Show (4:3)</PresentationFormat>
  <Paragraphs>75</Paragraphs>
  <Slides>30</Slides>
  <Notes>30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Tahoma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69</cp:revision>
  <dcterms:created xsi:type="dcterms:W3CDTF">2006-12-19T00:50:39Z</dcterms:created>
  <dcterms:modified xsi:type="dcterms:W3CDTF">2016-02-07T02:02:48Z</dcterms:modified>
</cp:coreProperties>
</file>